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91" r:id="rId3"/>
    <p:sldId id="273" r:id="rId4"/>
    <p:sldId id="292" r:id="rId5"/>
    <p:sldId id="295" r:id="rId6"/>
    <p:sldId id="296" r:id="rId7"/>
    <p:sldId id="299" r:id="rId8"/>
    <p:sldId id="314" r:id="rId9"/>
    <p:sldId id="297" r:id="rId10"/>
    <p:sldId id="300" r:id="rId11"/>
    <p:sldId id="301" r:id="rId12"/>
    <p:sldId id="302" r:id="rId13"/>
    <p:sldId id="303" r:id="rId14"/>
    <p:sldId id="271" r:id="rId15"/>
    <p:sldId id="315" r:id="rId16"/>
    <p:sldId id="28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0083"/>
    <a:srgbClr val="E8D9EF"/>
    <a:srgbClr val="DCC7E7"/>
    <a:srgbClr val="008B95"/>
    <a:srgbClr val="CBB4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" y="4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-4010"/>
            <a:ext cx="12243976" cy="686200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77899" y="6356350"/>
            <a:ext cx="875555" cy="365125"/>
          </a:xfrm>
        </p:spPr>
        <p:txBody>
          <a:bodyPr/>
          <a:lstStyle/>
          <a:p>
            <a:fld id="{1304D7D7-5B2A-4C76-8B67-003847A46154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4262966"/>
            <a:ext cx="9467851" cy="1547284"/>
          </a:xfrm>
          <a:prstGeom prst="rect">
            <a:avLst/>
          </a:prstGeom>
          <a:gradFill>
            <a:gsLst>
              <a:gs pos="60000">
                <a:srgbClr val="FFFFFF"/>
              </a:gs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6247186" y="238725"/>
            <a:ext cx="3220665" cy="1990328"/>
            <a:chOff x="3882670" y="227323"/>
            <a:chExt cx="3220665" cy="1990328"/>
          </a:xfrm>
          <a:effectLst>
            <a:outerShdw blurRad="63500" dist="508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Group 7"/>
            <p:cNvGrpSpPr/>
            <p:nvPr/>
          </p:nvGrpSpPr>
          <p:grpSpPr>
            <a:xfrm>
              <a:off x="3882670" y="227323"/>
              <a:ext cx="3220665" cy="1990328"/>
              <a:chOff x="3882670" y="227323"/>
              <a:chExt cx="3220665" cy="1990328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3882670" y="227323"/>
                <a:ext cx="2794474" cy="1657884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6122925" y="1722355"/>
                <a:ext cx="615729" cy="365295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6738654" y="2001296"/>
                <a:ext cx="364681" cy="21635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9" name="Content Placeholder 2"/>
            <p:cNvSpPr txBox="1">
              <a:spLocks/>
            </p:cNvSpPr>
            <p:nvPr/>
          </p:nvSpPr>
          <p:spPr>
            <a:xfrm>
              <a:off x="3882671" y="333374"/>
              <a:ext cx="2794474" cy="1461243"/>
            </a:xfrm>
            <a:prstGeom prst="rect">
              <a:avLst/>
            </a:prstGeom>
          </p:spPr>
          <p:txBody>
            <a:bodyPr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3000" kern="1200" baseline="0">
                  <a:solidFill>
                    <a:schemeClr val="bg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Which options </a:t>
              </a:r>
              <a:br>
                <a:rPr lang="en-US" dirty="0"/>
              </a:br>
              <a:r>
                <a:rPr lang="en-US" dirty="0"/>
                <a:t>shall I take?</a:t>
              </a:r>
            </a:p>
          </p:txBody>
        </p:sp>
      </p:grpSp>
      <p:grpSp>
        <p:nvGrpSpPr>
          <p:cNvPr id="13" name="Group 12"/>
          <p:cNvGrpSpPr/>
          <p:nvPr userDrawn="1"/>
        </p:nvGrpSpPr>
        <p:grpSpPr>
          <a:xfrm>
            <a:off x="283252" y="2471787"/>
            <a:ext cx="7219955" cy="1791178"/>
            <a:chOff x="283252" y="2366591"/>
            <a:chExt cx="7219955" cy="1791178"/>
          </a:xfrm>
        </p:grpSpPr>
        <p:sp>
          <p:nvSpPr>
            <p:cNvPr id="15" name="Title 1"/>
            <p:cNvSpPr txBox="1">
              <a:spLocks/>
            </p:cNvSpPr>
            <p:nvPr/>
          </p:nvSpPr>
          <p:spPr>
            <a:xfrm>
              <a:off x="3473607" y="2366591"/>
              <a:ext cx="4029600" cy="1791178"/>
            </a:xfrm>
            <a:prstGeom prst="rect">
              <a:avLst/>
            </a:prstGeom>
            <a:effectLst/>
          </p:spPr>
          <p:txBody>
            <a:bodyPr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3000" kern="1200" baseline="0">
                  <a:solidFill>
                    <a:srgbClr val="008B95"/>
                  </a:solidFill>
                  <a:effectLst/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pc="-300" dirty="0"/>
                <a:t>2025</a:t>
              </a:r>
              <a:endParaRPr lang="en-GB" spc="-300" dirty="0"/>
            </a:p>
          </p:txBody>
        </p:sp>
        <p:sp>
          <p:nvSpPr>
            <p:cNvPr id="16" name="Title 1"/>
            <p:cNvSpPr txBox="1">
              <a:spLocks/>
            </p:cNvSpPr>
            <p:nvPr/>
          </p:nvSpPr>
          <p:spPr>
            <a:xfrm>
              <a:off x="283252" y="2595288"/>
              <a:ext cx="4381328" cy="1152303"/>
            </a:xfrm>
            <a:prstGeom prst="rect">
              <a:avLst/>
            </a:prstGeom>
            <a:effectLst/>
          </p:spPr>
          <p:txBody>
            <a:bodyPr vert="horz" lIns="91440" tIns="45720" rIns="91440" bIns="45720" rtlCol="0" anchor="t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7200" kern="1200" baseline="0">
                  <a:solidFill>
                    <a:srgbClr val="3B0083"/>
                  </a:solidFill>
                  <a:latin typeface="Segoe Script" panose="020B0504020000000003" pitchFamily="34" charset="0"/>
                  <a:ea typeface="+mj-ea"/>
                  <a:cs typeface="+mj-cs"/>
                </a:defRPr>
              </a:lvl1pPr>
            </a:lstStyle>
            <a:p>
              <a:r>
                <a:rPr lang="en-US" sz="6500" dirty="0">
                  <a:effectLst/>
                </a:rPr>
                <a:t>Options</a:t>
              </a:r>
              <a:endParaRPr lang="en-GB" sz="6500" dirty="0">
                <a:effectLst/>
              </a:endParaRPr>
            </a:p>
          </p:txBody>
        </p:sp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5D2AB4D-9606-4AC1-9C20-969DF6FADA3E}"/>
              </a:ext>
            </a:extLst>
          </p:cNvPr>
          <p:cNvSpPr txBox="1">
            <a:spLocks/>
          </p:cNvSpPr>
          <p:nvPr userDrawn="1"/>
        </p:nvSpPr>
        <p:spPr>
          <a:xfrm>
            <a:off x="10740121" y="3765153"/>
            <a:ext cx="875555" cy="1248023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900" dirty="0">
                <a:solidFill>
                  <a:srgbClr val="0070C0"/>
                </a:solidFill>
                <a:latin typeface="+mj-lt"/>
              </a:rPr>
              <a:t>WISDOM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900" dirty="0">
                <a:solidFill>
                  <a:schemeClr val="accent2"/>
                </a:solidFill>
                <a:latin typeface="+mj-lt"/>
              </a:rPr>
              <a:t>HOPE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900" dirty="0">
                <a:solidFill>
                  <a:srgbClr val="FF0000"/>
                </a:solidFill>
                <a:latin typeface="+mj-lt"/>
              </a:rPr>
              <a:t>COMMUNITY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900" dirty="0">
                <a:solidFill>
                  <a:srgbClr val="00B050"/>
                </a:solidFill>
                <a:latin typeface="+mj-lt"/>
              </a:rPr>
              <a:t>DIGNITY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900" dirty="0">
                <a:solidFill>
                  <a:srgbClr val="CCCC00"/>
                </a:solidFill>
                <a:latin typeface="+mj-lt"/>
              </a:rPr>
              <a:t>EQUALITY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900" dirty="0">
                <a:solidFill>
                  <a:srgbClr val="33CCCC"/>
                </a:solidFill>
                <a:latin typeface="+mj-lt"/>
              </a:rPr>
              <a:t>DIVERSITY</a:t>
            </a:r>
          </a:p>
        </p:txBody>
      </p:sp>
    </p:spTree>
    <p:extLst>
      <p:ext uri="{BB962C8B-B14F-4D97-AF65-F5344CB8AC3E}">
        <p14:creationId xmlns:p14="http://schemas.microsoft.com/office/powerpoint/2010/main" val="2330500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8507169" y="5181600"/>
            <a:ext cx="3230517" cy="1568186"/>
            <a:chOff x="7111239" y="4777130"/>
            <a:chExt cx="4063739" cy="1972656"/>
          </a:xfrm>
        </p:grpSpPr>
        <p:grpSp>
          <p:nvGrpSpPr>
            <p:cNvPr id="9" name="Group 8"/>
            <p:cNvGrpSpPr/>
            <p:nvPr/>
          </p:nvGrpSpPr>
          <p:grpSpPr>
            <a:xfrm>
              <a:off x="8052687" y="5795844"/>
              <a:ext cx="3122291" cy="953942"/>
              <a:chOff x="7177036" y="5665575"/>
              <a:chExt cx="3122291" cy="953942"/>
            </a:xfrm>
          </p:grpSpPr>
          <p:sp>
            <p:nvSpPr>
              <p:cNvPr id="16" name="Title 1"/>
              <p:cNvSpPr txBox="1">
                <a:spLocks/>
              </p:cNvSpPr>
              <p:nvPr/>
            </p:nvSpPr>
            <p:spPr>
              <a:xfrm>
                <a:off x="8496598" y="5665575"/>
                <a:ext cx="1802729" cy="953942"/>
              </a:xfrm>
              <a:prstGeom prst="rect">
                <a:avLst/>
              </a:prstGeom>
              <a:effectLst/>
            </p:spPr>
            <p:txBody>
              <a:bodyPr anchor="t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13000" kern="1200" baseline="0">
                    <a:solidFill>
                      <a:srgbClr val="008B95"/>
                    </a:solidFill>
                    <a:effectLst/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4200" spc="-300" dirty="0"/>
                  <a:t>2021</a:t>
                </a:r>
                <a:endParaRPr lang="en-GB" sz="4200" spc="-300" dirty="0"/>
              </a:p>
            </p:txBody>
          </p:sp>
          <p:sp>
            <p:nvSpPr>
              <p:cNvPr id="17" name="Title 1"/>
              <p:cNvSpPr txBox="1">
                <a:spLocks/>
              </p:cNvSpPr>
              <p:nvPr/>
            </p:nvSpPr>
            <p:spPr>
              <a:xfrm>
                <a:off x="7177036" y="5823123"/>
                <a:ext cx="1752532" cy="460922"/>
              </a:xfrm>
              <a:prstGeom prst="rect">
                <a:avLst/>
              </a:prstGeom>
              <a:effectLst/>
            </p:spPr>
            <p:txBody>
              <a:bodyPr vert="horz" lIns="91440" tIns="45720" rIns="91440" bIns="45720" rtlCol="0" anchor="t">
                <a:normAutofit fontScale="325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7200" kern="1200" baseline="0">
                    <a:solidFill>
                      <a:srgbClr val="3B0083"/>
                    </a:solidFill>
                    <a:latin typeface="Segoe Script" panose="020B0504020000000003" pitchFamily="34" charset="0"/>
                    <a:ea typeface="+mj-ea"/>
                    <a:cs typeface="+mj-cs"/>
                  </a:defRPr>
                </a:lvl1pPr>
              </a:lstStyle>
              <a:p>
                <a:r>
                  <a:rPr lang="en-US" sz="6500" dirty="0">
                    <a:effectLst/>
                  </a:rPr>
                  <a:t>Options</a:t>
                </a:r>
                <a:endParaRPr lang="en-GB" sz="6500" dirty="0">
                  <a:effectLst/>
                </a:endParaRPr>
              </a:p>
            </p:txBody>
          </p:sp>
        </p:grpSp>
        <p:grpSp>
          <p:nvGrpSpPr>
            <p:cNvPr id="10" name="Group 9"/>
            <p:cNvGrpSpPr>
              <a:grpSpLocks noChangeAspect="1"/>
            </p:cNvGrpSpPr>
            <p:nvPr/>
          </p:nvGrpSpPr>
          <p:grpSpPr>
            <a:xfrm>
              <a:off x="7111239" y="4777130"/>
              <a:ext cx="1758423" cy="1086683"/>
              <a:chOff x="3882670" y="227323"/>
              <a:chExt cx="3220665" cy="1990328"/>
            </a:xfrm>
            <a:effectLst>
              <a:outerShdw blurRad="63500" dist="50800" dir="2700000" algn="tl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11" name="Group 10"/>
              <p:cNvGrpSpPr/>
              <p:nvPr/>
            </p:nvGrpSpPr>
            <p:grpSpPr>
              <a:xfrm>
                <a:off x="3882670" y="227323"/>
                <a:ext cx="3220665" cy="1990328"/>
                <a:chOff x="3882670" y="227323"/>
                <a:chExt cx="3220665" cy="1990328"/>
              </a:xfrm>
            </p:grpSpPr>
            <p:sp>
              <p:nvSpPr>
                <p:cNvPr id="13" name="Oval 12"/>
                <p:cNvSpPr/>
                <p:nvPr/>
              </p:nvSpPr>
              <p:spPr>
                <a:xfrm>
                  <a:off x="3882670" y="227323"/>
                  <a:ext cx="2794474" cy="1657884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6122925" y="1722355"/>
                  <a:ext cx="615729" cy="365295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6738654" y="2001296"/>
                  <a:ext cx="364681" cy="216355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882672" y="355901"/>
                <a:ext cx="2794475" cy="1438718"/>
              </a:xfrm>
              <a:prstGeom prst="rect">
                <a:avLst/>
              </a:prstGeom>
            </p:spPr>
            <p:txBody>
              <a:bodyPr anchor="ctr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3000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lvl1pPr>
                <a:lvl2pPr marL="4572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300" dirty="0"/>
                  <a:t>What options </a:t>
                </a:r>
                <a:br>
                  <a:rPr lang="en-US" sz="1300" dirty="0"/>
                </a:br>
                <a:r>
                  <a:rPr lang="en-US" sz="1300" dirty="0"/>
                  <a:t>best suit me?</a:t>
                </a:r>
              </a:p>
            </p:txBody>
          </p:sp>
        </p:grpSp>
      </p:grp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330" y="12560"/>
            <a:ext cx="12214413" cy="68454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739" y="546931"/>
            <a:ext cx="9229436" cy="1143757"/>
          </a:xfrm>
        </p:spPr>
        <p:txBody>
          <a:bodyPr anchor="t">
            <a:normAutofit/>
          </a:bodyPr>
          <a:lstStyle>
            <a:lvl1pPr>
              <a:defRPr sz="3400">
                <a:solidFill>
                  <a:srgbClr val="3B0083"/>
                </a:solidFill>
              </a:defRPr>
            </a:lvl1pPr>
          </a:lstStyle>
          <a:p>
            <a:r>
              <a:rPr lang="en-US" dirty="0"/>
              <a:t>Text slide - main heading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58739" y="1974079"/>
            <a:ext cx="8370455" cy="485314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>
              <a:buNone/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Sub-heading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9353" y="6356350"/>
            <a:ext cx="884101" cy="365125"/>
          </a:xfrm>
        </p:spPr>
        <p:txBody>
          <a:bodyPr/>
          <a:lstStyle/>
          <a:p>
            <a:fld id="{1304D7D7-5B2A-4C76-8B67-003847A46154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8462936" y="5181600"/>
            <a:ext cx="3230517" cy="1568186"/>
            <a:chOff x="7111239" y="4777130"/>
            <a:chExt cx="4063739" cy="1972656"/>
          </a:xfrm>
        </p:grpSpPr>
        <p:grpSp>
          <p:nvGrpSpPr>
            <p:cNvPr id="19" name="Group 18"/>
            <p:cNvGrpSpPr/>
            <p:nvPr/>
          </p:nvGrpSpPr>
          <p:grpSpPr>
            <a:xfrm>
              <a:off x="8052687" y="5795844"/>
              <a:ext cx="3122291" cy="953942"/>
              <a:chOff x="7177036" y="5665575"/>
              <a:chExt cx="3122291" cy="953942"/>
            </a:xfrm>
          </p:grpSpPr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8496598" y="5665575"/>
                <a:ext cx="1802729" cy="953942"/>
              </a:xfrm>
              <a:prstGeom prst="rect">
                <a:avLst/>
              </a:prstGeom>
              <a:effectLst/>
            </p:spPr>
            <p:txBody>
              <a:bodyPr anchor="t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13000" kern="1200" baseline="0">
                    <a:solidFill>
                      <a:srgbClr val="008B95"/>
                    </a:solidFill>
                    <a:effectLst/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4200" spc="-300" dirty="0"/>
                  <a:t>2025</a:t>
                </a:r>
                <a:endParaRPr lang="en-GB" sz="4200" spc="-300" dirty="0"/>
              </a:p>
            </p:txBody>
          </p:sp>
          <p:sp>
            <p:nvSpPr>
              <p:cNvPr id="27" name="Title 1"/>
              <p:cNvSpPr txBox="1">
                <a:spLocks/>
              </p:cNvSpPr>
              <p:nvPr/>
            </p:nvSpPr>
            <p:spPr>
              <a:xfrm>
                <a:off x="7177036" y="5823123"/>
                <a:ext cx="1752532" cy="460922"/>
              </a:xfrm>
              <a:prstGeom prst="rect">
                <a:avLst/>
              </a:prstGeom>
              <a:effectLst/>
            </p:spPr>
            <p:txBody>
              <a:bodyPr vert="horz" lIns="91440" tIns="45720" rIns="91440" bIns="45720" rtlCol="0" anchor="t">
                <a:normAutofit fontScale="325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7200" kern="1200" baseline="0">
                    <a:solidFill>
                      <a:srgbClr val="3B0083"/>
                    </a:solidFill>
                    <a:latin typeface="Segoe Script" panose="020B0504020000000003" pitchFamily="34" charset="0"/>
                    <a:ea typeface="+mj-ea"/>
                    <a:cs typeface="+mj-cs"/>
                  </a:defRPr>
                </a:lvl1pPr>
              </a:lstStyle>
              <a:p>
                <a:r>
                  <a:rPr lang="en-US" sz="6500" dirty="0">
                    <a:effectLst/>
                  </a:rPr>
                  <a:t>Options</a:t>
                </a:r>
                <a:endParaRPr lang="en-GB" sz="6500" dirty="0">
                  <a:effectLst/>
                </a:endParaRPr>
              </a:p>
            </p:txBody>
          </p:sp>
        </p:grpSp>
        <p:grpSp>
          <p:nvGrpSpPr>
            <p:cNvPr id="20" name="Group 19"/>
            <p:cNvGrpSpPr>
              <a:grpSpLocks noChangeAspect="1"/>
            </p:cNvGrpSpPr>
            <p:nvPr/>
          </p:nvGrpSpPr>
          <p:grpSpPr>
            <a:xfrm>
              <a:off x="7111239" y="4777130"/>
              <a:ext cx="1758423" cy="1086683"/>
              <a:chOff x="3882670" y="227323"/>
              <a:chExt cx="3220665" cy="1990328"/>
            </a:xfrm>
            <a:effectLst>
              <a:outerShdw blurRad="63500" dist="50800" dir="2700000" algn="tl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21" name="Group 20"/>
              <p:cNvGrpSpPr/>
              <p:nvPr/>
            </p:nvGrpSpPr>
            <p:grpSpPr>
              <a:xfrm>
                <a:off x="3882670" y="227323"/>
                <a:ext cx="3220665" cy="1990328"/>
                <a:chOff x="3882670" y="227323"/>
                <a:chExt cx="3220665" cy="1990328"/>
              </a:xfrm>
            </p:grpSpPr>
            <p:sp>
              <p:nvSpPr>
                <p:cNvPr id="23" name="Oval 22"/>
                <p:cNvSpPr/>
                <p:nvPr/>
              </p:nvSpPr>
              <p:spPr>
                <a:xfrm>
                  <a:off x="3882670" y="227323"/>
                  <a:ext cx="2794474" cy="1657884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6122925" y="1722355"/>
                  <a:ext cx="615729" cy="365295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>
                  <a:off x="6738654" y="2001296"/>
                  <a:ext cx="364681" cy="216355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22" name="Content Placeholder 2"/>
              <p:cNvSpPr txBox="1">
                <a:spLocks/>
              </p:cNvSpPr>
              <p:nvPr/>
            </p:nvSpPr>
            <p:spPr>
              <a:xfrm>
                <a:off x="3882672" y="355901"/>
                <a:ext cx="2794475" cy="1438718"/>
              </a:xfrm>
              <a:prstGeom prst="rect">
                <a:avLst/>
              </a:prstGeom>
            </p:spPr>
            <p:txBody>
              <a:bodyPr anchor="ctr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3000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lvl1pPr>
                <a:lvl2pPr marL="4572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300" dirty="0"/>
                  <a:t>Which options </a:t>
                </a:r>
                <a:br>
                  <a:rPr lang="en-US" sz="1300" dirty="0"/>
                </a:br>
                <a:r>
                  <a:rPr lang="en-US" sz="1300" dirty="0"/>
                  <a:t>shall I take?</a:t>
                </a:r>
              </a:p>
            </p:txBody>
          </p:sp>
        </p:grpSp>
      </p:grp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58739" y="2529555"/>
            <a:ext cx="8370455" cy="3196127"/>
          </a:xfrm>
        </p:spPr>
        <p:txBody>
          <a:bodyPr/>
          <a:lstStyle>
            <a:lvl1pPr marL="0" indent="0">
              <a:buNone/>
              <a:defRPr sz="2000" b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  <a:lvl2pPr marL="457200" indent="0">
              <a:buNone/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Text style</a:t>
            </a:r>
          </a:p>
          <a:p>
            <a:pPr lvl="0"/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66D0FC2-F59A-478D-AAB4-F9B883A9CA15}"/>
              </a:ext>
            </a:extLst>
          </p:cNvPr>
          <p:cNvSpPr txBox="1">
            <a:spLocks/>
          </p:cNvSpPr>
          <p:nvPr userDrawn="1"/>
        </p:nvSpPr>
        <p:spPr>
          <a:xfrm>
            <a:off x="11116325" y="3670406"/>
            <a:ext cx="621361" cy="914423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925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700" dirty="0">
                <a:solidFill>
                  <a:srgbClr val="0070C0"/>
                </a:solidFill>
                <a:latin typeface="+mj-lt"/>
              </a:rPr>
              <a:t>WISDOM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700" dirty="0">
                <a:solidFill>
                  <a:schemeClr val="accent2"/>
                </a:solidFill>
                <a:latin typeface="+mj-lt"/>
              </a:rPr>
              <a:t>HOPE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700" dirty="0">
                <a:solidFill>
                  <a:srgbClr val="FF0000"/>
                </a:solidFill>
                <a:latin typeface="+mj-lt"/>
              </a:rPr>
              <a:t>COMMUNITY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700" dirty="0">
                <a:solidFill>
                  <a:srgbClr val="00B050"/>
                </a:solidFill>
                <a:latin typeface="+mj-lt"/>
              </a:rPr>
              <a:t>DIGNITY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700" dirty="0">
                <a:solidFill>
                  <a:srgbClr val="CCCC00"/>
                </a:solidFill>
                <a:latin typeface="+mj-lt"/>
              </a:rPr>
              <a:t>EQUALITY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700" dirty="0">
                <a:solidFill>
                  <a:srgbClr val="33CCCC"/>
                </a:solidFill>
                <a:latin typeface="+mj-lt"/>
              </a:rPr>
              <a:t>DIVERSITY</a:t>
            </a:r>
          </a:p>
        </p:txBody>
      </p:sp>
    </p:spTree>
    <p:extLst>
      <p:ext uri="{BB962C8B-B14F-4D97-AF65-F5344CB8AC3E}">
        <p14:creationId xmlns:p14="http://schemas.microsoft.com/office/powerpoint/2010/main" val="1018262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698D3-DE4B-45B3-B417-3BA9E3137771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D7D7-5B2A-4C76-8B67-003847A46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90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08792" y="4465408"/>
            <a:ext cx="8925708" cy="15285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 baseline="0">
                <a:solidFill>
                  <a:srgbClr val="3B0083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Year 9 Guided Options – </a:t>
            </a:r>
            <a:br>
              <a:rPr lang="en-US" sz="3600" dirty="0"/>
            </a:br>
            <a:r>
              <a:rPr lang="en-US" sz="3600" dirty="0"/>
              <a:t>A very warm welcome…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927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8739" y="649703"/>
            <a:ext cx="9229436" cy="586544"/>
          </a:xfrm>
        </p:spPr>
        <p:txBody>
          <a:bodyPr/>
          <a:lstStyle/>
          <a:p>
            <a:r>
              <a:rPr lang="en-GB" dirty="0"/>
              <a:t>The wrong reasons to pick a subject: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3"/>
          </p:nvPr>
        </p:nvSpPr>
        <p:spPr>
          <a:xfrm>
            <a:off x="687314" y="1398569"/>
            <a:ext cx="8370455" cy="2732367"/>
          </a:xfrm>
        </p:spPr>
        <p:txBody>
          <a:bodyPr>
            <a:no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Your friends are doing it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Your parents/carers think it’s a good idea – but you don’t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know someone who’s done it and they say it’s great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think it will be easy and won’t have to work hard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It sounds good even though you haven’t researched it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favourite teacher</a:t>
            </a: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541430" y="4034028"/>
            <a:ext cx="2297019" cy="1880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rgbClr val="3B008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000" dirty="0">
                <a:solidFill>
                  <a:srgbClr val="FF0000"/>
                </a:solidFill>
                <a:latin typeface="Wingdings 2" panose="050201020105070707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endParaRPr lang="en-GB" sz="1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12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0404" y="4095750"/>
            <a:ext cx="1779661" cy="2267064"/>
          </a:xfrm>
        </p:spPr>
        <p:txBody>
          <a:bodyPr>
            <a:normAutofit/>
          </a:bodyPr>
          <a:lstStyle/>
          <a:p>
            <a:r>
              <a:rPr lang="en-US" sz="13000" dirty="0">
                <a:solidFill>
                  <a:srgbClr val="00B050"/>
                </a:solidFill>
                <a:latin typeface="Wingdings 2" panose="050201020105070707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endParaRPr lang="en-GB" sz="13000" dirty="0">
              <a:solidFill>
                <a:srgbClr val="00B05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3"/>
          </p:nvPr>
        </p:nvSpPr>
        <p:spPr>
          <a:xfrm>
            <a:off x="658740" y="1471274"/>
            <a:ext cx="8068165" cy="2581951"/>
          </a:xfrm>
        </p:spPr>
        <p:txBody>
          <a:bodyPr/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like it or find it interesting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You’re good at it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need it or it’s useful for your future career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develop new skills by doing it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think you will do well in it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Your teachers, parents and you think it is a suitable choice for you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650719" y="651205"/>
            <a:ext cx="9229436" cy="11437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rgbClr val="3B008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The right reasons to pick a subject</a:t>
            </a:r>
          </a:p>
        </p:txBody>
      </p:sp>
    </p:spTree>
    <p:extLst>
      <p:ext uri="{BB962C8B-B14F-4D97-AF65-F5344CB8AC3E}">
        <p14:creationId xmlns:p14="http://schemas.microsoft.com/office/powerpoint/2010/main" val="1937123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D424B-D66D-4969-B334-A8FEA2EF9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Taster Week and Day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CDE273-3902-44DA-868A-C5EC9E22D89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86089" y="1334627"/>
            <a:ext cx="8370455" cy="4189873"/>
          </a:xfrm>
        </p:spPr>
        <p:txBody>
          <a:bodyPr>
            <a:no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Taster Week w/c 17th March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Taster Day – Friday 21st March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chance to visit four subjects you are interested in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chance to try out something new!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Talk to the teachers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Everyone will do a UCAS training session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Link to MS form will be sent via SMHW for taster day choices will be sent today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Select your four choices and a UCAS session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Needs to be returned on Monday 10th March in Form</a:t>
            </a:r>
          </a:p>
        </p:txBody>
      </p:sp>
    </p:spTree>
    <p:extLst>
      <p:ext uri="{BB962C8B-B14F-4D97-AF65-F5344CB8AC3E}">
        <p14:creationId xmlns:p14="http://schemas.microsoft.com/office/powerpoint/2010/main" val="660168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 talking and finding things out!!! A reminder…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A0B3A5B-0BC2-4494-9CD3-8121D963CA86}"/>
              </a:ext>
            </a:extLst>
          </p:cNvPr>
          <p:cNvSpPr txBox="1">
            <a:spLocks/>
          </p:cNvSpPr>
          <p:nvPr/>
        </p:nvSpPr>
        <p:spPr>
          <a:xfrm>
            <a:off x="658739" y="1393054"/>
            <a:ext cx="8370455" cy="41695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Options information booklet on the website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Options information presentations from subjects on the St. Hilda’s website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Help from Form Tutor in PD, Subject Teachers and Heads of House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Taster Day including a UCAS session – Friday 21</a:t>
            </a:r>
            <a:r>
              <a:rPr lang="en-GB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March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Submit your choices electronically  - Monday 24th March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Guidance Meetings with SLT - Wednesday 23rd April</a:t>
            </a:r>
          </a:p>
        </p:txBody>
      </p:sp>
    </p:spTree>
    <p:extLst>
      <p:ext uri="{BB962C8B-B14F-4D97-AF65-F5344CB8AC3E}">
        <p14:creationId xmlns:p14="http://schemas.microsoft.com/office/powerpoint/2010/main" val="519827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3"/>
          </p:nvPr>
        </p:nvSpPr>
        <p:spPr>
          <a:xfrm>
            <a:off x="658739" y="1393054"/>
            <a:ext cx="8370455" cy="3196127"/>
          </a:xfrm>
        </p:spPr>
        <p:txBody>
          <a:bodyPr>
            <a:norm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happens if my son/daughter makes a mistake in their choice?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about languages? Isn’t it too much pressure for them?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Could what they study in Year 10 affect their options at college and university?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Why are you not forcing them to do the EBACC?</a:t>
            </a:r>
          </a:p>
        </p:txBody>
      </p:sp>
    </p:spTree>
    <p:extLst>
      <p:ext uri="{BB962C8B-B14F-4D97-AF65-F5344CB8AC3E}">
        <p14:creationId xmlns:p14="http://schemas.microsoft.com/office/powerpoint/2010/main" val="3600037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Format of the evening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3"/>
          </p:nvPr>
        </p:nvSpPr>
        <p:spPr>
          <a:xfrm>
            <a:off x="832475" y="1407472"/>
            <a:ext cx="7570861" cy="4627567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dirty="0"/>
              <a:t>4:30 - 5:00	Talk 1 by Mrs Code and Mr </a:t>
            </a:r>
            <a:r>
              <a:rPr lang="en-GB" dirty="0" err="1"/>
              <a:t>Bellmon</a:t>
            </a:r>
            <a:endParaRPr lang="en-GB" dirty="0"/>
          </a:p>
          <a:p>
            <a:r>
              <a:rPr lang="en-GB" dirty="0"/>
              <a:t>5:05 - 5:25	Subject 1 presentation</a:t>
            </a:r>
          </a:p>
          <a:p>
            <a:r>
              <a:rPr lang="en-GB" dirty="0"/>
              <a:t>5:30 - 5:50	Subject 2 presentation</a:t>
            </a:r>
          </a:p>
          <a:p>
            <a:r>
              <a:rPr lang="en-GB" dirty="0"/>
              <a:t>5:55 - 6:15	Subject 3 presentation</a:t>
            </a:r>
          </a:p>
          <a:p>
            <a:r>
              <a:rPr lang="en-GB" dirty="0"/>
              <a:t>6:20 - 6:40	Subject 4 presentation</a:t>
            </a:r>
          </a:p>
          <a:p>
            <a:r>
              <a:rPr lang="en-GB" dirty="0"/>
              <a:t>6:45 – 7:15	Talk 2 by Mrs Code and Mr </a:t>
            </a:r>
            <a:r>
              <a:rPr lang="en-GB" dirty="0" err="1"/>
              <a:t>Bellmon</a:t>
            </a:r>
            <a:endParaRPr lang="en-GB" dirty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bell will be rung at the end of each session – please make your way as quickly as possible to the next session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There is a 5 minute movement time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Please check on the sheet given to you on arrival for the room numbers for each subject</a:t>
            </a:r>
          </a:p>
        </p:txBody>
      </p:sp>
    </p:spTree>
    <p:extLst>
      <p:ext uri="{BB962C8B-B14F-4D97-AF65-F5344CB8AC3E}">
        <p14:creationId xmlns:p14="http://schemas.microsoft.com/office/powerpoint/2010/main" val="3254480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 for listening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58" t="1588" r="896" b="2126"/>
          <a:stretch/>
        </p:blipFill>
        <p:spPr>
          <a:xfrm>
            <a:off x="825502" y="1485901"/>
            <a:ext cx="4348286" cy="401955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1307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8739" y="546931"/>
            <a:ext cx="10609336" cy="1143757"/>
          </a:xfrm>
        </p:spPr>
        <p:txBody>
          <a:bodyPr/>
          <a:lstStyle/>
          <a:p>
            <a:r>
              <a:rPr lang="en-GB" dirty="0"/>
              <a:t>The importance of Guided Options: making choices for KS4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3"/>
          </p:nvPr>
        </p:nvSpPr>
        <p:spPr>
          <a:xfrm>
            <a:off x="658739" y="1690688"/>
            <a:ext cx="8837686" cy="3196127"/>
          </a:xfrm>
        </p:spPr>
        <p:txBody>
          <a:bodyPr>
            <a:no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They are guided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milestone in life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Choices that could affect your future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Making good choices will mean that you are more likely to succeed in your subjects</a:t>
            </a:r>
          </a:p>
        </p:txBody>
      </p:sp>
    </p:spTree>
    <p:extLst>
      <p:ext uri="{BB962C8B-B14F-4D97-AF65-F5344CB8AC3E}">
        <p14:creationId xmlns:p14="http://schemas.microsoft.com/office/powerpoint/2010/main" val="2785703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8739" y="546931"/>
            <a:ext cx="9866386" cy="767519"/>
          </a:xfrm>
        </p:spPr>
        <p:txBody>
          <a:bodyPr/>
          <a:lstStyle/>
          <a:p>
            <a:r>
              <a:rPr lang="en-GB" dirty="0"/>
              <a:t>How do we help our students to prepare for options?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3"/>
          </p:nvPr>
        </p:nvSpPr>
        <p:spPr>
          <a:xfrm>
            <a:off x="658739" y="1690688"/>
            <a:ext cx="9552061" cy="5060659"/>
          </a:xfrm>
        </p:spPr>
        <p:txBody>
          <a:bodyPr>
            <a:no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Guided Options Assembly – this afternoon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Options Information Evening (parents/carers) – taking place now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Options information booklet on the website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Options information presentations from subjects on the St Hilda’s website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Help from  Form Tutor in PD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Help from Subject Teachers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Help from Heads of House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Taster Week (w/c 17th march) and Taster Day including a UCAS session – </a:t>
            </a:r>
            <a:b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Friday 21st March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Submit  choices electronically  - Monday 24th March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Guidance Meetings with SLT Wednesday 23rd April – </a:t>
            </a:r>
            <a:b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Parents invited remotely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78534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the different qualifications?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3"/>
          </p:nvPr>
        </p:nvSpPr>
        <p:spPr>
          <a:xfrm>
            <a:off x="658739" y="1690688"/>
            <a:ext cx="8294761" cy="3196127"/>
          </a:xfrm>
        </p:spPr>
        <p:txBody>
          <a:bodyPr/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GCSE – Mostly exams at the end of 2 years, with some </a:t>
            </a:r>
            <a:b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controlled assessment.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BTEC TECH Award – Equivalent to 1 GCSE, mostly controlled assessment with 1 exam.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Cambridge National Certificate – combination of exams </a:t>
            </a:r>
            <a:b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coursework.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531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Core Subjects everyone will study: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3"/>
          </p:nvPr>
        </p:nvSpPr>
        <p:spPr>
          <a:xfrm>
            <a:off x="658739" y="1612129"/>
            <a:ext cx="8370455" cy="3196127"/>
          </a:xfrm>
        </p:spPr>
        <p:txBody>
          <a:bodyPr>
            <a:norm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Maths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English Language and English Literature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Science (Combined or 3 separates if one option used)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 GCSE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Core PE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PD</a:t>
            </a:r>
          </a:p>
        </p:txBody>
      </p:sp>
    </p:spTree>
    <p:extLst>
      <p:ext uri="{BB962C8B-B14F-4D97-AF65-F5344CB8AC3E}">
        <p14:creationId xmlns:p14="http://schemas.microsoft.com/office/powerpoint/2010/main" val="2711495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D6360-BC7F-4147-8696-022BC09AC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739" y="546932"/>
            <a:ext cx="9229436" cy="662744"/>
          </a:xfrm>
        </p:spPr>
        <p:txBody>
          <a:bodyPr/>
          <a:lstStyle/>
          <a:p>
            <a:r>
              <a:rPr lang="en-GB" dirty="0"/>
              <a:t>What are the choices?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4BB04-F2F6-4024-908F-8F0108C6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739" y="1499963"/>
            <a:ext cx="8370455" cy="662744"/>
          </a:xfrm>
        </p:spPr>
        <p:txBody>
          <a:bodyPr/>
          <a:lstStyle/>
          <a:p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EVERYONE WILL HAVE THREE CHOICES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7FCB35-0335-4192-A006-B9867B0CF29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58739" y="2275555"/>
            <a:ext cx="8370455" cy="3196127"/>
          </a:xfrm>
        </p:spPr>
        <p:txBody>
          <a:bodyPr>
            <a:norm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Three ‘free’ choices</a:t>
            </a:r>
          </a:p>
          <a:p>
            <a:pPr marL="342900" indent="-342900"/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OR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The English Baccalaureate</a:t>
            </a:r>
          </a:p>
        </p:txBody>
      </p:sp>
    </p:spTree>
    <p:extLst>
      <p:ext uri="{BB962C8B-B14F-4D97-AF65-F5344CB8AC3E}">
        <p14:creationId xmlns:p14="http://schemas.microsoft.com/office/powerpoint/2010/main" val="60476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English Baccalaureate? (EBacc)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3"/>
          </p:nvPr>
        </p:nvSpPr>
        <p:spPr>
          <a:xfrm>
            <a:off x="658739" y="1212078"/>
            <a:ext cx="9229436" cy="5369697"/>
          </a:xfrm>
        </p:spPr>
        <p:txBody>
          <a:bodyPr>
            <a:noAutofit/>
          </a:bodyPr>
          <a:lstStyle/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EBacc is a measure to promote breadth of academic study. </a:t>
            </a:r>
            <a:b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It is designed to ensure readiness for University.</a:t>
            </a:r>
            <a:b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English, maths, science (2 or 3 GCSEs)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German or Spanish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History or Geography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One ‘free’ choice</a:t>
            </a:r>
          </a:p>
          <a:p>
            <a:pPr marL="180975" indent="-180975">
              <a:spcBef>
                <a:spcPts val="600"/>
              </a:spcBef>
            </a:pPr>
            <a:endParaRPr lang="en-GB" sz="22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180975" indent="-180975">
              <a:spcBef>
                <a:spcPts val="600"/>
              </a:spcBef>
            </a:pPr>
            <a:r>
              <a:rPr lang="en-GB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WHY?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Top universities appreciate students having core subjects and </a:t>
            </a:r>
            <a:b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‘rigorous’ subjects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Over 70% of students here can access the top universities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Our advice is to choose a language and a humanities subject </a:t>
            </a:r>
          </a:p>
        </p:txBody>
      </p:sp>
    </p:spTree>
    <p:extLst>
      <p:ext uri="{BB962C8B-B14F-4D97-AF65-F5344CB8AC3E}">
        <p14:creationId xmlns:p14="http://schemas.microsoft.com/office/powerpoint/2010/main" val="2369991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English Baccalaureate? (</a:t>
            </a:r>
            <a:r>
              <a:rPr lang="en-GB" dirty="0" err="1"/>
              <a:t>Ebacc</a:t>
            </a:r>
            <a:r>
              <a:rPr lang="en-GB" dirty="0"/>
              <a:t>)</a:t>
            </a:r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19BC6200-E3B3-4190-9E27-52A9024BF855}"/>
              </a:ext>
            </a:extLst>
          </p:cNvPr>
          <p:cNvSpPr txBox="1">
            <a:spLocks/>
          </p:cNvSpPr>
          <p:nvPr/>
        </p:nvSpPr>
        <p:spPr>
          <a:xfrm>
            <a:off x="3169131" y="1822993"/>
            <a:ext cx="2787845" cy="41905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Ancient History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 &amp; Design 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 Studies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Computer Science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Creative 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iMedia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 and Technology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Drama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Geography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German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Health and Social Care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B9061542-A1B5-4407-B74C-02BED2BC343A}"/>
              </a:ext>
            </a:extLst>
          </p:cNvPr>
          <p:cNvSpPr txBox="1">
            <a:spLocks/>
          </p:cNvSpPr>
          <p:nvPr/>
        </p:nvSpPr>
        <p:spPr>
          <a:xfrm>
            <a:off x="5956976" y="1822993"/>
            <a:ext cx="3144748" cy="34697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History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Hospitality and Catering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Music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Psychology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Separate Sciences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Sociology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Spanish</a:t>
            </a: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Sports Science</a:t>
            </a:r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A206B62D-153D-49F5-9135-2DD49D3D07E5}"/>
              </a:ext>
            </a:extLst>
          </p:cNvPr>
          <p:cNvSpPr txBox="1">
            <a:spLocks/>
          </p:cNvSpPr>
          <p:nvPr/>
        </p:nvSpPr>
        <p:spPr>
          <a:xfrm>
            <a:off x="664028" y="1822993"/>
            <a:ext cx="2787845" cy="32966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>
                <a:solidFill>
                  <a:srgbClr val="3B0083"/>
                </a:solidFill>
                <a:latin typeface="+mn-lt"/>
              </a:rPr>
              <a:t>Pick one language</a:t>
            </a:r>
            <a:endParaRPr lang="en-GB" dirty="0">
              <a:solidFill>
                <a:srgbClr val="3B0083"/>
              </a:solidFill>
              <a:latin typeface="+mn-lt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B0083"/>
                </a:solidFill>
                <a:latin typeface="+mn-lt"/>
              </a:rPr>
              <a:t>German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B0083"/>
                </a:solidFill>
                <a:latin typeface="+mn-lt"/>
              </a:rPr>
              <a:t>Spanish</a:t>
            </a:r>
            <a:br>
              <a:rPr lang="en-GB" dirty="0">
                <a:solidFill>
                  <a:srgbClr val="3B0083"/>
                </a:solidFill>
                <a:latin typeface="+mn-lt"/>
              </a:rPr>
            </a:br>
            <a:endParaRPr lang="en-GB" dirty="0">
              <a:solidFill>
                <a:srgbClr val="3B0083"/>
              </a:solidFill>
              <a:latin typeface="+mn-lt"/>
            </a:endParaRPr>
          </a:p>
          <a:p>
            <a:r>
              <a:rPr lang="en-GB" b="1" dirty="0">
                <a:solidFill>
                  <a:srgbClr val="3B0083"/>
                </a:solidFill>
                <a:latin typeface="+mn-lt"/>
              </a:rPr>
              <a:t>AND</a:t>
            </a:r>
            <a:r>
              <a:rPr lang="en-GB" dirty="0">
                <a:solidFill>
                  <a:srgbClr val="3B0083"/>
                </a:solidFill>
                <a:latin typeface="+mn-lt"/>
              </a:rPr>
              <a:t> </a:t>
            </a:r>
            <a:r>
              <a:rPr lang="en-GB" b="1" dirty="0">
                <a:solidFill>
                  <a:srgbClr val="3B0083"/>
                </a:solidFill>
                <a:latin typeface="+mn-lt"/>
              </a:rPr>
              <a:t>pick one humanities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B0083"/>
                </a:solidFill>
                <a:latin typeface="+mn-lt"/>
              </a:rPr>
              <a:t>Geography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B0083"/>
                </a:solidFill>
                <a:latin typeface="+mn-lt"/>
              </a:rPr>
              <a:t>History</a:t>
            </a:r>
          </a:p>
          <a:p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92751B6-C7D9-4499-9C9C-712B21D4E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739" y="1205374"/>
            <a:ext cx="8370455" cy="485314"/>
          </a:xfrm>
        </p:spPr>
        <p:txBody>
          <a:bodyPr/>
          <a:lstStyle/>
          <a:p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Pick a language, a humanities and ONE other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6B038AF-2EE8-4A03-898A-40A09E52A40F}"/>
              </a:ext>
            </a:extLst>
          </p:cNvPr>
          <p:cNvSpPr txBox="1">
            <a:spLocks/>
          </p:cNvSpPr>
          <p:nvPr/>
        </p:nvSpPr>
        <p:spPr>
          <a:xfrm>
            <a:off x="3169131" y="5755341"/>
            <a:ext cx="5050944" cy="859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will ask for 2 reserve subjects because we can not guarantee all of your choices. </a:t>
            </a:r>
          </a:p>
        </p:txBody>
      </p:sp>
    </p:spTree>
    <p:extLst>
      <p:ext uri="{BB962C8B-B14F-4D97-AF65-F5344CB8AC3E}">
        <p14:creationId xmlns:p14="http://schemas.microsoft.com/office/powerpoint/2010/main" val="803611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3"/>
          </p:nvPr>
        </p:nvSpPr>
        <p:spPr>
          <a:xfrm>
            <a:off x="6663880" y="1556102"/>
            <a:ext cx="3719110" cy="1753468"/>
          </a:xfrm>
        </p:spPr>
        <p:txBody>
          <a:bodyPr>
            <a:noAutofit/>
          </a:bodyPr>
          <a:lstStyle/>
          <a:p>
            <a:r>
              <a:rPr lang="en-GB" b="1" dirty="0">
                <a:solidFill>
                  <a:srgbClr val="3B0083"/>
                </a:solidFill>
                <a:latin typeface="+mn-lt"/>
              </a:rPr>
              <a:t>Choose 3 subjects to study  </a:t>
            </a:r>
            <a:endParaRPr lang="en-GB" dirty="0">
              <a:solidFill>
                <a:srgbClr val="3B0083"/>
              </a:solidFill>
              <a:latin typeface="+mn-lt"/>
            </a:endParaRPr>
          </a:p>
          <a:p>
            <a:r>
              <a:rPr lang="en-GB" dirty="0">
                <a:solidFill>
                  <a:srgbClr val="3B0083"/>
                </a:solidFill>
                <a:latin typeface="+mn-lt"/>
              </a:rPr>
              <a:t> 2 reserve subjects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650719" y="651205"/>
            <a:ext cx="9229436" cy="11437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rgbClr val="3B008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Three ‘free’ choices - what subjects are on offer?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idx="13"/>
          </p:nvPr>
        </p:nvSpPr>
        <p:spPr>
          <a:xfrm>
            <a:off x="700334" y="1556102"/>
            <a:ext cx="3144748" cy="4650693"/>
          </a:xfrm>
        </p:spPr>
        <p:txBody>
          <a:bodyPr>
            <a:no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Ancient History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 &amp; Design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 Studies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Computer Science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Creative 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iMedia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 and Technology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Drama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Geography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German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Health and Social Care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Content Placeholder 7"/>
          <p:cNvSpPr>
            <a:spLocks noGrp="1"/>
          </p:cNvSpPr>
          <p:nvPr>
            <p:ph idx="13"/>
          </p:nvPr>
        </p:nvSpPr>
        <p:spPr>
          <a:xfrm>
            <a:off x="3519132" y="1556102"/>
            <a:ext cx="3144748" cy="4059390"/>
          </a:xfrm>
        </p:spPr>
        <p:txBody>
          <a:bodyPr>
            <a:no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History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Hospitality and Catering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Music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Psychology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Separate Sciences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Sociology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Spanish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Sports Science</a:t>
            </a:r>
          </a:p>
        </p:txBody>
      </p:sp>
    </p:spTree>
    <p:extLst>
      <p:ext uri="{BB962C8B-B14F-4D97-AF65-F5344CB8AC3E}">
        <p14:creationId xmlns:p14="http://schemas.microsoft.com/office/powerpoint/2010/main" val="2012120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 Hilda's CE High School - POWERPOINT" id="{45CCBE29-1104-4C9E-B673-45DF7B16D86D}" vid="{EA7F4B85-B775-4C91-8598-B1A3AA9ED8B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 Hilda's CE High School - POWERPOINT</Template>
  <TotalTime>952</TotalTime>
  <Words>899</Words>
  <Application>Microsoft Office PowerPoint</Application>
  <PresentationFormat>Widescreen</PresentationFormat>
  <Paragraphs>145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Segoe Script</vt:lpstr>
      <vt:lpstr>Times New Roman</vt:lpstr>
      <vt:lpstr>Wingdings 2</vt:lpstr>
      <vt:lpstr>Office Theme</vt:lpstr>
      <vt:lpstr>PowerPoint Presentation</vt:lpstr>
      <vt:lpstr>The importance of Guided Options: making choices for KS4</vt:lpstr>
      <vt:lpstr>How do we help our students to prepare for options?</vt:lpstr>
      <vt:lpstr>What are the different qualifications?</vt:lpstr>
      <vt:lpstr>Core Subjects everyone will study:</vt:lpstr>
      <vt:lpstr>What are the choices?</vt:lpstr>
      <vt:lpstr>What is the English Baccalaureate? (EBacc)</vt:lpstr>
      <vt:lpstr>The English Baccalaureate? (Ebacc)</vt:lpstr>
      <vt:lpstr>PowerPoint Presentation</vt:lpstr>
      <vt:lpstr>The wrong reasons to pick a subject:</vt:lpstr>
      <vt:lpstr>R</vt:lpstr>
      <vt:lpstr>Taster Week and Day</vt:lpstr>
      <vt:lpstr>Start talking and finding things out!!! A reminder…</vt:lpstr>
      <vt:lpstr>Questions</vt:lpstr>
      <vt:lpstr>Format of the evening</vt:lpstr>
      <vt:lpstr>Thank you for listening</vt:lpstr>
    </vt:vector>
  </TitlesOfParts>
  <Company>St Hilda's CE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Borland</dc:creator>
  <cp:lastModifiedBy>A Howard</cp:lastModifiedBy>
  <cp:revision>323</cp:revision>
  <dcterms:created xsi:type="dcterms:W3CDTF">2021-02-17T09:03:53Z</dcterms:created>
  <dcterms:modified xsi:type="dcterms:W3CDTF">2025-03-06T13:51:05Z</dcterms:modified>
</cp:coreProperties>
</file>